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16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91" r:id="rId4"/>
    <p:sldId id="292" r:id="rId5"/>
    <p:sldId id="294" r:id="rId6"/>
    <p:sldId id="303" r:id="rId7"/>
    <p:sldId id="293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4595"/>
    <a:srgbClr val="007033"/>
    <a:srgbClr val="EE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1" autoAdjust="0"/>
    <p:restoredTop sz="86243" autoAdjust="0"/>
  </p:normalViewPr>
  <p:slideViewPr>
    <p:cSldViewPr>
      <p:cViewPr varScale="1">
        <p:scale>
          <a:sx n="55" d="100"/>
          <a:sy n="55" d="100"/>
        </p:scale>
        <p:origin x="106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397ED6-EB45-4AC5-AF71-745482489A61}" type="datetimeFigureOut">
              <a:rPr lang="pl-PL"/>
              <a:pPr>
                <a:defRPr/>
              </a:pPr>
              <a:t>2019-06-23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82A614C-2654-4444-928B-B8B57EBB30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2000"/>
              </a:lnSpc>
              <a:buClr>
                <a:srgbClr val="003366"/>
              </a:buClr>
              <a:buSzPct val="100000"/>
              <a:buFont typeface="Arial" charset="0"/>
              <a:buNone/>
              <a:defRPr/>
            </a:pPr>
            <a:endParaRPr lang="pl-PL" altLang="pl-PL" smtClean="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ans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ans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ans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DejaVu Sans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C9E098E-E0BA-4605-A8A5-988A775EF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0BC257F-08BA-4044-A06D-D88027B7D29C}" type="slidenum">
              <a:rPr lang="en-GB" altLang="pl-PL" smtClean="0">
                <a:latin typeface="DejaVu Sans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</a:t>
            </a:fld>
            <a:endParaRPr lang="en-GB" altLang="pl-PL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17413" name="Symbol zastępczy daty 1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7414" name="Symbol zastępczy stopki 2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dirty="0" smtClean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51E601C-FCCE-489D-B92C-75E5A0BB5FD1}" type="slidenum">
              <a:rPr lang="en-GB" altLang="pl-PL" smtClean="0">
                <a:latin typeface="DejaVu Sans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2</a:t>
            </a:fld>
            <a:endParaRPr lang="en-GB" altLang="pl-PL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pl-PL" altLang="pl-PL" dirty="0" smtClean="0">
                <a:latin typeface="Times New Roman" pitchFamily="18" charset="0"/>
              </a:rPr>
              <a:t>Cel był ambitny, bowiem ENIAC, na którym zamierzali się wzorować, był</a:t>
            </a:r>
          </a:p>
          <a:p>
            <a:r>
              <a:rPr lang="pl-PL" altLang="pl-PL" dirty="0" smtClean="0">
                <a:latin typeface="Times New Roman" pitchFamily="18" charset="0"/>
              </a:rPr>
              <a:t>wówczas gigantem zawierającym przeszło 18 tys. lamp elektronowych. Odwaga do</a:t>
            </a:r>
          </a:p>
          <a:p>
            <a:r>
              <a:rPr lang="pl-PL" altLang="pl-PL" dirty="0" smtClean="0">
                <a:latin typeface="Times New Roman" pitchFamily="18" charset="0"/>
              </a:rPr>
              <a:t>zmierzenia się z tak poważnym zadaniem, wykazana przez grupkę konstruktorów</a:t>
            </a:r>
          </a:p>
          <a:p>
            <a:r>
              <a:rPr lang="pl-PL" altLang="pl-PL" dirty="0" smtClean="0">
                <a:latin typeface="Times New Roman" pitchFamily="18" charset="0"/>
              </a:rPr>
              <a:t>wegetujących dzięki amerykańskim paczkom z UNRRA i przybyłych na to grudniowe</a:t>
            </a:r>
          </a:p>
          <a:p>
            <a:r>
              <a:rPr lang="pl-PL" altLang="pl-PL" dirty="0" smtClean="0">
                <a:latin typeface="Times New Roman" pitchFamily="18" charset="0"/>
              </a:rPr>
              <a:t>spotkanie w przeciekających butach, budzi szacunek. I w dodatku zawracali</a:t>
            </a:r>
          </a:p>
          <a:p>
            <a:r>
              <a:rPr lang="pl-PL" altLang="pl-PL" dirty="0" smtClean="0">
                <a:latin typeface="Times New Roman" pitchFamily="18" charset="0"/>
              </a:rPr>
              <a:t>sobie tym głowę na dzień przed Wigilią, zamiast szukać prezentów dla rodziny</a:t>
            </a:r>
          </a:p>
          <a:p>
            <a:r>
              <a:rPr lang="pl-PL" altLang="pl-PL" dirty="0" smtClean="0">
                <a:latin typeface="Times New Roman" pitchFamily="18" charset="0"/>
              </a:rPr>
              <a:t>i próbować zdobyć choinkę!</a:t>
            </a:r>
          </a:p>
          <a:p>
            <a:r>
              <a:rPr lang="pl-PL" altLang="pl-PL" dirty="0" smtClean="0">
                <a:latin typeface="Times New Roman" pitchFamily="18" charset="0"/>
              </a:rPr>
              <a:t>Na</a:t>
            </a:r>
            <a:r>
              <a:rPr lang="pl-PL" altLang="pl-PL" baseline="0" dirty="0" smtClean="0">
                <a:latin typeface="Times New Roman" pitchFamily="18" charset="0"/>
              </a:rPr>
              <a:t> zdjęciu pierwsi p</a:t>
            </a:r>
            <a:r>
              <a:rPr lang="pl-PL" altLang="pl-PL" dirty="0" smtClean="0">
                <a:latin typeface="Times New Roman" pitchFamily="18" charset="0"/>
              </a:rPr>
              <a:t>racownicy Grupy Aparatów Matematycznych; od lewej stoją: L. Łukaszewicz,</a:t>
            </a:r>
          </a:p>
          <a:p>
            <a:r>
              <a:rPr lang="pl-PL" altLang="pl-PL" dirty="0" smtClean="0">
                <a:latin typeface="Times New Roman" pitchFamily="18" charset="0"/>
              </a:rPr>
              <a:t>K. Bochenek, R. Marczyński (późniejsi</a:t>
            </a:r>
            <a:r>
              <a:rPr lang="pl-PL" altLang="pl-PL" baseline="0" dirty="0" smtClean="0">
                <a:latin typeface="Times New Roman" pitchFamily="18" charset="0"/>
              </a:rPr>
              <a:t> profesorowie)</a:t>
            </a:r>
            <a:r>
              <a:rPr lang="pl-PL" altLang="pl-PL" dirty="0" smtClean="0">
                <a:latin typeface="Times New Roman" pitchFamily="18" charset="0"/>
              </a:rPr>
              <a:t>, siedzą: M. </a:t>
            </a:r>
            <a:r>
              <a:rPr lang="pl-PL" altLang="pl-PL" dirty="0" err="1" smtClean="0">
                <a:latin typeface="Times New Roman" pitchFamily="18" charset="0"/>
              </a:rPr>
              <a:t>Bochańczyk</a:t>
            </a:r>
            <a:r>
              <a:rPr lang="pl-PL" altLang="pl-PL" dirty="0" smtClean="0">
                <a:latin typeface="Times New Roman" pitchFamily="18" charset="0"/>
              </a:rPr>
              <a:t> (technik łączności, były sierżant RAF)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i doc. H. Greniewski – szef zespołu</a:t>
            </a:r>
          </a:p>
        </p:txBody>
      </p:sp>
      <p:sp>
        <p:nvSpPr>
          <p:cNvPr id="19461" name="Symbol zastępczy daty 1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9462" name="Symbol zastępczy stopki 2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32F21FB-BE77-4BC0-80C6-F278610FD6C2}" type="slidenum">
              <a:rPr lang="en-GB" altLang="pl-PL" smtClean="0">
                <a:latin typeface="DejaVu Sans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3</a:t>
            </a:fld>
            <a:endParaRPr lang="en-GB" altLang="pl-PL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pl-PL" altLang="pl-PL" dirty="0" smtClean="0">
                <a:latin typeface="Times New Roman" pitchFamily="18" charset="0"/>
              </a:rPr>
              <a:t>Maszyny</a:t>
            </a:r>
            <a:r>
              <a:rPr lang="pl-PL" altLang="pl-PL" baseline="0" dirty="0" smtClean="0">
                <a:latin typeface="Times New Roman" pitchFamily="18" charset="0"/>
              </a:rPr>
              <a:t> analogowe były łatwiejsze do zbudowania i bardzo przydatne, j</a:t>
            </a:r>
            <a:r>
              <a:rPr lang="pl-PL" altLang="pl-PL" dirty="0" smtClean="0">
                <a:latin typeface="Times New Roman" pitchFamily="18" charset="0"/>
              </a:rPr>
              <a:t>ednak głównym celem były maszyny cyfrowe, które przewyższały analogowe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precyzją obliczeń i w dodatku były mniej podatne na kumulowanie się błędów. </a:t>
            </a:r>
          </a:p>
          <a:p>
            <a:r>
              <a:rPr lang="pl-PL" altLang="pl-PL" dirty="0" smtClean="0">
                <a:latin typeface="Times New Roman" pitchFamily="18" charset="0"/>
              </a:rPr>
              <a:t>Najistotniejszą zaletą maszyn cyfrowych była ich wszechstronność. Analogowe</a:t>
            </a:r>
          </a:p>
          <a:p>
            <a:r>
              <a:rPr lang="pl-PL" altLang="pl-PL" dirty="0" smtClean="0">
                <a:latin typeface="Times New Roman" pitchFamily="18" charset="0"/>
              </a:rPr>
              <a:t>maszyny mogły wykonywać wyłącznie zadanie, dla którego zostały zbudowane –</a:t>
            </a:r>
          </a:p>
          <a:p>
            <a:r>
              <a:rPr lang="pl-PL" altLang="pl-PL" dirty="0" smtClean="0">
                <a:latin typeface="Times New Roman" pitchFamily="18" charset="0"/>
              </a:rPr>
              <a:t>jeśli jakaś miała służyć do rozwiązywania równań różniczkowych, mogła robić</a:t>
            </a:r>
          </a:p>
          <a:p>
            <a:r>
              <a:rPr lang="pl-PL" altLang="pl-PL" dirty="0" smtClean="0">
                <a:latin typeface="Times New Roman" pitchFamily="18" charset="0"/>
              </a:rPr>
              <a:t>tylko to i nic więcej. Nie można jej było namówić na wykonanie żadnych innych</a:t>
            </a:r>
          </a:p>
          <a:p>
            <a:r>
              <a:rPr lang="pl-PL" altLang="pl-PL" dirty="0" smtClean="0">
                <a:latin typeface="Times New Roman" pitchFamily="18" charset="0"/>
              </a:rPr>
              <a:t>obliczeń. Natomiast maszynę cyfrową dawało się zaprogramować do wypełniania</a:t>
            </a:r>
          </a:p>
          <a:p>
            <a:r>
              <a:rPr lang="pl-PL" altLang="pl-PL" dirty="0" smtClean="0">
                <a:latin typeface="Times New Roman" pitchFamily="18" charset="0"/>
              </a:rPr>
              <a:t>dowolnych funkcji.</a:t>
            </a:r>
          </a:p>
        </p:txBody>
      </p:sp>
      <p:sp>
        <p:nvSpPr>
          <p:cNvPr id="21509" name="Symbol zastępczy daty 1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1510" name="Symbol zastępczy stopki 2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E871AF3D-D4E4-4BCA-9A3F-5C93FA04DF01}" type="slidenum">
              <a:rPr lang="en-GB" altLang="pl-PL" smtClean="0">
                <a:latin typeface="DejaVu Sans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4</a:t>
            </a:fld>
            <a:endParaRPr lang="en-GB" altLang="pl-PL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pl-PL" altLang="pl-PL" dirty="0" smtClean="0">
                <a:latin typeface="Times New Roman" pitchFamily="18" charset="0"/>
              </a:rPr>
              <a:t>Próbę </a:t>
            </a:r>
            <a:r>
              <a:rPr lang="pl-PL" altLang="pl-PL" dirty="0" smtClean="0">
                <a:latin typeface="Times New Roman" pitchFamily="18" charset="0"/>
              </a:rPr>
              <a:t>skonstruowania maszyny cyfrowej podjął w latach 1953–1955 Romuald</a:t>
            </a:r>
          </a:p>
          <a:p>
            <a:r>
              <a:rPr lang="pl-PL" altLang="pl-PL" dirty="0" smtClean="0">
                <a:latin typeface="Times New Roman" pitchFamily="18" charset="0"/>
              </a:rPr>
              <a:t>Marczyński. Elektroniczna Maszyna Automatycznie Licząca (EMAL) miała</a:t>
            </a:r>
          </a:p>
          <a:p>
            <a:r>
              <a:rPr lang="pl-PL" altLang="pl-PL" dirty="0" smtClean="0">
                <a:latin typeface="Times New Roman" pitchFamily="18" charset="0"/>
              </a:rPr>
              <a:t>być urządzeniem szeregowym, dwójkowym, jednoadresowym, zbudowanym</a:t>
            </a:r>
          </a:p>
          <a:p>
            <a:r>
              <a:rPr lang="pl-PL" altLang="pl-PL" dirty="0" smtClean="0">
                <a:latin typeface="Times New Roman" pitchFamily="18" charset="0"/>
              </a:rPr>
              <a:t>z 1000 lamp, z rtęciową pamięcią ultradźwiękową o pojemności 512 39-bitowych</a:t>
            </a:r>
          </a:p>
          <a:p>
            <a:r>
              <a:rPr lang="pl-PL" altLang="pl-PL" dirty="0" smtClean="0">
                <a:latin typeface="Times New Roman" pitchFamily="18" charset="0"/>
              </a:rPr>
              <a:t>słów (32 rury z rtęcią</a:t>
            </a:r>
            <a:r>
              <a:rPr lang="pl-PL" altLang="pl-PL" dirty="0" smtClean="0">
                <a:latin typeface="Times New Roman" pitchFamily="18" charset="0"/>
              </a:rPr>
              <a:t>). </a:t>
            </a:r>
            <a:r>
              <a:rPr lang="pl-PL" altLang="pl-PL" dirty="0" smtClean="0">
                <a:latin typeface="Times New Roman" pitchFamily="18" charset="0"/>
              </a:rPr>
              <a:t>Maszyna ta </a:t>
            </a:r>
            <a:r>
              <a:rPr lang="pl-PL" altLang="pl-PL" dirty="0" smtClean="0">
                <a:latin typeface="Times New Roman" pitchFamily="18" charset="0"/>
              </a:rPr>
              <a:t>niestety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nigdy </a:t>
            </a:r>
            <a:r>
              <a:rPr lang="pl-PL" altLang="pl-PL" dirty="0" smtClean="0">
                <a:latin typeface="Times New Roman" pitchFamily="18" charset="0"/>
              </a:rPr>
              <a:t>nie została uruchomiona w całości </a:t>
            </a:r>
            <a:endParaRPr lang="pl-PL" altLang="pl-PL" dirty="0" smtClean="0">
              <a:latin typeface="Times New Roman" pitchFamily="18" charset="0"/>
            </a:endParaRPr>
          </a:p>
          <a:p>
            <a:r>
              <a:rPr lang="pl-PL" altLang="pl-PL" dirty="0" smtClean="0">
                <a:latin typeface="Times New Roman" pitchFamily="18" charset="0"/>
              </a:rPr>
              <a:t>– </a:t>
            </a:r>
            <a:r>
              <a:rPr lang="pl-PL" altLang="pl-PL" dirty="0" smtClean="0">
                <a:latin typeface="Times New Roman" pitchFamily="18" charset="0"/>
              </a:rPr>
              <a:t>była zbyt zawodna. Dostępne </a:t>
            </a:r>
            <a:r>
              <a:rPr lang="pl-PL" altLang="pl-PL" dirty="0" smtClean="0">
                <a:latin typeface="Times New Roman" pitchFamily="18" charset="0"/>
              </a:rPr>
              <a:t>wtedy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w </a:t>
            </a:r>
            <a:r>
              <a:rPr lang="pl-PL" altLang="pl-PL" dirty="0" smtClean="0">
                <a:latin typeface="Times New Roman" pitchFamily="18" charset="0"/>
              </a:rPr>
              <a:t>Polsce elementy (lampy, łączówki itp.) </a:t>
            </a:r>
            <a:r>
              <a:rPr lang="pl-PL" altLang="pl-PL" dirty="0" smtClean="0">
                <a:latin typeface="Times New Roman" pitchFamily="18" charset="0"/>
              </a:rPr>
              <a:t>były</a:t>
            </a:r>
          </a:p>
          <a:p>
            <a:r>
              <a:rPr lang="pl-PL" altLang="pl-PL" dirty="0" smtClean="0">
                <a:latin typeface="Times New Roman" pitchFamily="18" charset="0"/>
              </a:rPr>
              <a:t>niskiej </a:t>
            </a:r>
            <a:r>
              <a:rPr lang="pl-PL" altLang="pl-PL" dirty="0" smtClean="0">
                <a:latin typeface="Times New Roman" pitchFamily="18" charset="0"/>
              </a:rPr>
              <a:t>jakości i przy realizacji </a:t>
            </a:r>
            <a:r>
              <a:rPr lang="pl-PL" altLang="pl-PL" dirty="0" smtClean="0">
                <a:latin typeface="Times New Roman" pitchFamily="18" charset="0"/>
              </a:rPr>
              <a:t>tak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skomplikowanego </a:t>
            </a:r>
            <a:r>
              <a:rPr lang="pl-PL" altLang="pl-PL" dirty="0" smtClean="0">
                <a:latin typeface="Times New Roman" pitchFamily="18" charset="0"/>
              </a:rPr>
              <a:t>systemu stwarzały trudne </a:t>
            </a:r>
            <a:r>
              <a:rPr lang="pl-PL" altLang="pl-PL" dirty="0" smtClean="0">
                <a:latin typeface="Times New Roman" pitchFamily="18" charset="0"/>
              </a:rPr>
              <a:t>do</a:t>
            </a:r>
          </a:p>
          <a:p>
            <a:r>
              <a:rPr lang="pl-PL" altLang="pl-PL" dirty="0" smtClean="0">
                <a:latin typeface="Times New Roman" pitchFamily="18" charset="0"/>
              </a:rPr>
              <a:t>pokonania </a:t>
            </a:r>
            <a:r>
              <a:rPr lang="pl-PL" altLang="pl-PL" dirty="0" smtClean="0">
                <a:latin typeface="Times New Roman" pitchFamily="18" charset="0"/>
              </a:rPr>
              <a:t>problemy. W </a:t>
            </a:r>
            <a:r>
              <a:rPr lang="pl-PL" altLang="pl-PL" dirty="0" smtClean="0">
                <a:latin typeface="Times New Roman" pitchFamily="18" charset="0"/>
              </a:rPr>
              <a:t>rezultacie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mozolnie </a:t>
            </a:r>
            <a:r>
              <a:rPr lang="pl-PL" altLang="pl-PL" dirty="0" smtClean="0">
                <a:latin typeface="Times New Roman" pitchFamily="18" charset="0"/>
              </a:rPr>
              <a:t>uruchamiane poszczególne moduły </a:t>
            </a:r>
            <a:endParaRPr lang="pl-PL" altLang="pl-PL" dirty="0" smtClean="0">
              <a:latin typeface="Times New Roman" pitchFamily="18" charset="0"/>
            </a:endParaRPr>
          </a:p>
          <a:p>
            <a:r>
              <a:rPr lang="pl-PL" altLang="pl-PL" dirty="0" smtClean="0">
                <a:latin typeface="Times New Roman" pitchFamily="18" charset="0"/>
              </a:rPr>
              <a:t>maszyny </a:t>
            </a:r>
            <a:r>
              <a:rPr lang="pl-PL" altLang="pl-PL" dirty="0" smtClean="0">
                <a:latin typeface="Times New Roman" pitchFamily="18" charset="0"/>
              </a:rPr>
              <a:t>po dwóch lub trzech </a:t>
            </a:r>
            <a:r>
              <a:rPr lang="pl-PL" altLang="pl-PL" dirty="0" smtClean="0">
                <a:latin typeface="Times New Roman" pitchFamily="18" charset="0"/>
              </a:rPr>
              <a:t>dniach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przestawały </a:t>
            </a:r>
            <a:r>
              <a:rPr lang="pl-PL" altLang="pl-PL" dirty="0" smtClean="0">
                <a:latin typeface="Times New Roman" pitchFamily="18" charset="0"/>
              </a:rPr>
              <a:t>funkcjonować. Naprawianie </a:t>
            </a:r>
            <a:endParaRPr lang="pl-PL" altLang="pl-PL" dirty="0" smtClean="0">
              <a:latin typeface="Times New Roman" pitchFamily="18" charset="0"/>
            </a:endParaRPr>
          </a:p>
          <a:p>
            <a:r>
              <a:rPr lang="pl-PL" altLang="pl-PL" dirty="0" smtClean="0">
                <a:latin typeface="Times New Roman" pitchFamily="18" charset="0"/>
              </a:rPr>
              <a:t>wymagało </a:t>
            </a:r>
            <a:r>
              <a:rPr lang="pl-PL" altLang="pl-PL" dirty="0" smtClean="0">
                <a:latin typeface="Times New Roman" pitchFamily="18" charset="0"/>
              </a:rPr>
              <a:t>ciągłej wymiany podzespołów, </a:t>
            </a:r>
            <a:r>
              <a:rPr lang="pl-PL" altLang="pl-PL" dirty="0" smtClean="0">
                <a:latin typeface="Times New Roman" pitchFamily="18" charset="0"/>
              </a:rPr>
              <a:t>co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przy </a:t>
            </a:r>
            <a:r>
              <a:rPr lang="pl-PL" altLang="pl-PL" dirty="0" smtClean="0">
                <a:latin typeface="Times New Roman" pitchFamily="18" charset="0"/>
              </a:rPr>
              <a:t>tak dużej złożoności mogło trwać </a:t>
            </a:r>
            <a:endParaRPr lang="pl-PL" altLang="pl-PL" dirty="0" smtClean="0">
              <a:latin typeface="Times New Roman" pitchFamily="18" charset="0"/>
            </a:endParaRPr>
          </a:p>
          <a:p>
            <a:r>
              <a:rPr lang="pl-PL" altLang="pl-PL" dirty="0" smtClean="0">
                <a:latin typeface="Times New Roman" pitchFamily="18" charset="0"/>
              </a:rPr>
              <a:t>w </a:t>
            </a:r>
            <a:r>
              <a:rPr lang="pl-PL" altLang="pl-PL" dirty="0" smtClean="0">
                <a:latin typeface="Times New Roman" pitchFamily="18" charset="0"/>
              </a:rPr>
              <a:t>nieskończoność. Wtedy właśnie </a:t>
            </a:r>
            <a:r>
              <a:rPr lang="pl-PL" altLang="pl-PL" dirty="0" smtClean="0">
                <a:latin typeface="Times New Roman" pitchFamily="18" charset="0"/>
              </a:rPr>
              <a:t>powstało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powiedzenie </a:t>
            </a:r>
            <a:r>
              <a:rPr lang="pl-PL" altLang="pl-PL" dirty="0" smtClean="0">
                <a:latin typeface="Times New Roman" pitchFamily="18" charset="0"/>
              </a:rPr>
              <a:t>„EMAL liczy niemal</a:t>
            </a:r>
            <a:r>
              <a:rPr lang="pl-PL" altLang="pl-PL" dirty="0" smtClean="0">
                <a:latin typeface="Times New Roman" pitchFamily="18" charset="0"/>
              </a:rPr>
              <a:t>”.</a:t>
            </a:r>
          </a:p>
          <a:p>
            <a:r>
              <a:rPr lang="pl-PL" altLang="pl-PL" dirty="0" smtClean="0">
                <a:latin typeface="Times New Roman" pitchFamily="18" charset="0"/>
              </a:rPr>
              <a:t>Działanie pamięci ultradźwiękowej opiera się na fakcie, że fala akustyczna rozchodzi się dużo wolniej w rtęci (w tym przypadku w wypełnionej nią stalowej rurze) w porównaniu z szybkością</a:t>
            </a:r>
          </a:p>
          <a:p>
            <a:r>
              <a:rPr lang="pl-PL" altLang="pl-PL" dirty="0" smtClean="0">
                <a:latin typeface="Times New Roman" pitchFamily="18" charset="0"/>
              </a:rPr>
              <a:t>sygnału elektrycznego, co umożliwia zbudowanie linii opóźniającej. Elektroniczna</a:t>
            </a:r>
          </a:p>
          <a:p>
            <a:r>
              <a:rPr lang="pl-PL" altLang="pl-PL" dirty="0" smtClean="0">
                <a:latin typeface="Times New Roman" pitchFamily="18" charset="0"/>
              </a:rPr>
              <a:t>reprezentacja ciągu zer i jedynek była przetwarzana na sygnał akustyczny, który</a:t>
            </a:r>
          </a:p>
          <a:p>
            <a:r>
              <a:rPr lang="pl-PL" altLang="pl-PL" dirty="0" smtClean="0">
                <a:latin typeface="Times New Roman" pitchFamily="18" charset="0"/>
              </a:rPr>
              <a:t>wolno wędrował przez rurę i był ponownie konwertowany na ciąg binarny, a potem</a:t>
            </a:r>
          </a:p>
          <a:p>
            <a:r>
              <a:rPr lang="pl-PL" altLang="pl-PL" dirty="0" smtClean="0">
                <a:latin typeface="Times New Roman" pitchFamily="18" charset="0"/>
              </a:rPr>
              <a:t>znowu na sygnał akustyczny, kursując w tej pętli dowolnie długo. Z informatycznego</a:t>
            </a:r>
          </a:p>
          <a:p>
            <a:r>
              <a:rPr lang="pl-PL" altLang="pl-PL" dirty="0" smtClean="0">
                <a:latin typeface="Times New Roman" pitchFamily="18" charset="0"/>
              </a:rPr>
              <a:t>punktu widzenia był to więc rejestr zapamiętujący krążącą ze stałą prędkością informację. </a:t>
            </a:r>
          </a:p>
          <a:p>
            <a:r>
              <a:rPr lang="pl-PL" altLang="pl-PL" dirty="0" smtClean="0">
                <a:latin typeface="Times New Roman" pitchFamily="18" charset="0"/>
              </a:rPr>
              <a:t>Nie dało się zapamiętać wiele, bo tylko 512 40-bitowych słów, ale dostęp do nich był </a:t>
            </a:r>
          </a:p>
          <a:p>
            <a:r>
              <a:rPr lang="pl-PL" altLang="pl-PL" dirty="0" smtClean="0">
                <a:latin typeface="Times New Roman" pitchFamily="18" charset="0"/>
              </a:rPr>
              <a:t>szybki, a zbudowanie tej pamięci miało istotny wpływ na możliwości tworzenia dalszych </a:t>
            </a:r>
          </a:p>
          <a:p>
            <a:r>
              <a:rPr lang="pl-PL" altLang="pl-PL" dirty="0" smtClean="0">
                <a:latin typeface="Times New Roman" pitchFamily="18" charset="0"/>
              </a:rPr>
              <a:t>polskich konstrukcji, w tym XYZ – pierwszej działającej maszyny cyfrowej.</a:t>
            </a:r>
          </a:p>
          <a:p>
            <a:endParaRPr lang="pl-PL" altLang="pl-PL" dirty="0" smtClean="0">
              <a:latin typeface="Times New Roman" pitchFamily="18" charset="0"/>
            </a:endParaRPr>
          </a:p>
          <a:p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23557" name="Symbol zastępczy daty 1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3558" name="Symbol zastępczy stopki 2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34A880D-8B74-40FA-A64C-1206AD80E63E}" type="slidenum">
              <a:rPr lang="en-GB" altLang="pl-PL" smtClean="0">
                <a:latin typeface="DejaVu Sans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5</a:t>
            </a:fld>
            <a:endParaRPr lang="en-GB" altLang="pl-PL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pl-PL" altLang="pl-PL" dirty="0" smtClean="0">
                <a:latin typeface="Times New Roman" pitchFamily="18" charset="0"/>
              </a:rPr>
              <a:t>Po części dzięki doświadczeniom z poprzednich nieudanych prób tym razem prace</a:t>
            </a:r>
          </a:p>
          <a:p>
            <a:r>
              <a:rPr lang="pl-PL" altLang="pl-PL" dirty="0" smtClean="0">
                <a:latin typeface="Times New Roman" pitchFamily="18" charset="0"/>
              </a:rPr>
              <a:t>zakończono sukcesem – jesienią 1958 r. uruchomiono pierwszą polską poprawnie</a:t>
            </a:r>
          </a:p>
          <a:p>
            <a:r>
              <a:rPr lang="pl-PL" altLang="pl-PL" dirty="0" smtClean="0">
                <a:latin typeface="Times New Roman" pitchFamily="18" charset="0"/>
              </a:rPr>
              <a:t>funkcjonującą maszynę cyfrową, nazwaną XYZ. Jej organizację logiczną wzorowano</a:t>
            </a:r>
          </a:p>
          <a:p>
            <a:r>
              <a:rPr lang="pl-PL" altLang="pl-PL" dirty="0" smtClean="0">
                <a:latin typeface="Times New Roman" pitchFamily="18" charset="0"/>
              </a:rPr>
              <a:t>na architekturze IBM 701, ale część pomysłów zapożyczono z radzieckich maszyn</a:t>
            </a:r>
          </a:p>
          <a:p>
            <a:r>
              <a:rPr lang="pl-PL" altLang="pl-PL" dirty="0" smtClean="0">
                <a:latin typeface="Times New Roman" pitchFamily="18" charset="0"/>
              </a:rPr>
              <a:t>BESM 6 i M-20.</a:t>
            </a:r>
          </a:p>
          <a:p>
            <a:r>
              <a:rPr lang="pl-PL" altLang="pl-PL" dirty="0" smtClean="0">
                <a:latin typeface="Times New Roman" pitchFamily="18" charset="0"/>
              </a:rPr>
              <a:t>Komunikacja z maszyną odbywała się przez dość prymitywną konsolę sterującą</a:t>
            </a:r>
          </a:p>
          <a:p>
            <a:r>
              <a:rPr lang="pl-PL" altLang="pl-PL" dirty="0" smtClean="0">
                <a:latin typeface="Times New Roman" pitchFamily="18" charset="0"/>
              </a:rPr>
              <a:t>oraz czytnik i drukarkę kart perforowanych (później czytnik i perforator taśmy papierowej),</a:t>
            </a:r>
          </a:p>
          <a:p>
            <a:r>
              <a:rPr lang="pl-PL" altLang="pl-PL" dirty="0" smtClean="0">
                <a:latin typeface="Times New Roman" pitchFamily="18" charset="0"/>
              </a:rPr>
              <a:t>ale rezultaty jej pracy można też było na bieżąco obserwować na ekranach</a:t>
            </a:r>
          </a:p>
          <a:p>
            <a:r>
              <a:rPr lang="pl-PL" altLang="pl-PL" dirty="0" smtClean="0">
                <a:latin typeface="Times New Roman" pitchFamily="18" charset="0"/>
              </a:rPr>
              <a:t>oscyloskopów.</a:t>
            </a:r>
          </a:p>
          <a:p>
            <a:r>
              <a:rPr lang="pl-PL" altLang="pl-PL" dirty="0" smtClean="0">
                <a:latin typeface="Times New Roman" pitchFamily="18" charset="0"/>
              </a:rPr>
              <a:t>Stworzenie oprogramowania dla XYZ było sporym wyzwaniem, które się jednak</a:t>
            </a:r>
          </a:p>
          <a:p>
            <a:r>
              <a:rPr lang="pl-PL" altLang="pl-PL" dirty="0" smtClean="0">
                <a:latin typeface="Times New Roman" pitchFamily="18" charset="0"/>
              </a:rPr>
              <a:t>powiodło, co okazało się jednym z głównych atutów tej maszyny. W ZAM zawczasu</a:t>
            </a:r>
          </a:p>
          <a:p>
            <a:r>
              <a:rPr lang="pl-PL" altLang="pl-PL" dirty="0" smtClean="0">
                <a:latin typeface="Times New Roman" pitchFamily="18" charset="0"/>
              </a:rPr>
              <a:t>podjęto prace nad kluczowymi elementami tego przedsięwzięcia – </a:t>
            </a:r>
            <a:r>
              <a:rPr lang="pl-PL" altLang="pl-PL" dirty="0" err="1" smtClean="0">
                <a:latin typeface="Times New Roman" pitchFamily="18" charset="0"/>
              </a:rPr>
              <a:t>mikroasemblerem</a:t>
            </a:r>
            <a:endParaRPr lang="pl-PL" altLang="pl-PL" dirty="0" smtClean="0">
              <a:latin typeface="Times New Roman" pitchFamily="18" charset="0"/>
            </a:endParaRPr>
          </a:p>
          <a:p>
            <a:r>
              <a:rPr lang="pl-PL" altLang="pl-PL" dirty="0" smtClean="0">
                <a:latin typeface="Times New Roman" pitchFamily="18" charset="0"/>
              </a:rPr>
              <a:t>SAS (System Adresów Symbolicznych) i kompilatorem języka algorytmicznego</a:t>
            </a:r>
          </a:p>
          <a:p>
            <a:r>
              <a:rPr lang="pl-PL" altLang="pl-PL" dirty="0" smtClean="0">
                <a:latin typeface="Times New Roman" pitchFamily="18" charset="0"/>
              </a:rPr>
              <a:t>SAKO (System Automatycznego Kodowania Operacji), nazywanego „polskim</a:t>
            </a:r>
          </a:p>
          <a:p>
            <a:r>
              <a:rPr lang="pl-PL" altLang="pl-PL" dirty="0" smtClean="0">
                <a:latin typeface="Times New Roman" pitchFamily="18" charset="0"/>
              </a:rPr>
              <a:t>FORTRAN-em”.</a:t>
            </a:r>
          </a:p>
          <a:p>
            <a:r>
              <a:rPr lang="pl-PL" altLang="pl-PL" dirty="0" smtClean="0">
                <a:latin typeface="Times New Roman" pitchFamily="18" charset="0"/>
              </a:rPr>
              <a:t>Organizowane dla władz i mediów pokazy XYZ wywoływały ogromne zainteresowanie.</a:t>
            </a:r>
          </a:p>
          <a:p>
            <a:r>
              <a:rPr lang="pl-PL" altLang="pl-PL" dirty="0" smtClean="0">
                <a:latin typeface="Times New Roman" pitchFamily="18" charset="0"/>
              </a:rPr>
              <a:t>Na standardowe pytania dziennikarzy: „Skąd się wzięła nazwa tego komputera?</a:t>
            </a:r>
          </a:p>
          <a:p>
            <a:r>
              <a:rPr lang="pl-PL" altLang="pl-PL" dirty="0" smtClean="0">
                <a:latin typeface="Times New Roman" pitchFamily="18" charset="0"/>
              </a:rPr>
              <a:t>Czy to na przykład dlatego, że on liczy w trzech wymiarach?” prof. Łukaszewicz</a:t>
            </a:r>
          </a:p>
          <a:p>
            <a:r>
              <a:rPr lang="pl-PL" altLang="pl-PL" dirty="0" smtClean="0">
                <a:latin typeface="Times New Roman" pitchFamily="18" charset="0"/>
              </a:rPr>
              <a:t>miał zwyczaj odpowiadać: „Początkową wersję nazwaliśmy ABC, a po niej były</a:t>
            </a:r>
          </a:p>
          <a:p>
            <a:r>
              <a:rPr lang="pl-PL" altLang="pl-PL" dirty="0" smtClean="0">
                <a:latin typeface="Times New Roman" pitchFamily="18" charset="0"/>
              </a:rPr>
              <a:t>jeszcze następne”. Wszyscy uznawali to za znakomity żart, ale istotnie maszynę</a:t>
            </a:r>
          </a:p>
          <a:p>
            <a:r>
              <a:rPr lang="pl-PL" altLang="pl-PL" dirty="0" smtClean="0">
                <a:latin typeface="Times New Roman" pitchFamily="18" charset="0"/>
              </a:rPr>
              <a:t>ABC opracowano w 1956 r., choć tylko na papierze.</a:t>
            </a:r>
          </a:p>
          <a:p>
            <a:r>
              <a:rPr lang="pl-PL" altLang="pl-PL" dirty="0" smtClean="0">
                <a:latin typeface="Times New Roman" pitchFamily="18" charset="0"/>
              </a:rPr>
              <a:t>Praktyczna eksploatacja maszyny miała przełomowe znaczenie dla początków</a:t>
            </a:r>
          </a:p>
          <a:p>
            <a:r>
              <a:rPr lang="pl-PL" altLang="pl-PL" dirty="0" smtClean="0">
                <a:latin typeface="Times New Roman" pitchFamily="18" charset="0"/>
              </a:rPr>
              <a:t>rozwoju polskiej informatyki. Wykazała przede wszystkim, że wytwarzanie sprawnie</a:t>
            </a:r>
          </a:p>
          <a:p>
            <a:r>
              <a:rPr lang="pl-PL" altLang="pl-PL" dirty="0" smtClean="0">
                <a:latin typeface="Times New Roman" pitchFamily="18" charset="0"/>
              </a:rPr>
              <a:t>działających uniwersalnych maszyn cyfrowych o niemałych, jak na owe czasy,</a:t>
            </a:r>
          </a:p>
          <a:p>
            <a:r>
              <a:rPr lang="pl-PL" altLang="pl-PL" dirty="0" smtClean="0">
                <a:latin typeface="Times New Roman" pitchFamily="18" charset="0"/>
              </a:rPr>
              <a:t>możliwościach obliczeniowych jest w Polsce osiągalne. Z tej przyczyny już w 1959 r.</a:t>
            </a:r>
          </a:p>
          <a:p>
            <a:r>
              <a:rPr lang="pl-PL" altLang="pl-PL" dirty="0" smtClean="0">
                <a:latin typeface="Times New Roman" pitchFamily="18" charset="0"/>
              </a:rPr>
              <a:t>utworzono przy ZAM Zakład Produkcji Doświadczalnej Maszyn Matematycznych.</a:t>
            </a:r>
          </a:p>
          <a:p>
            <a:r>
              <a:rPr lang="pl-PL" altLang="pl-PL" dirty="0" smtClean="0">
                <a:latin typeface="Times New Roman" pitchFamily="18" charset="0"/>
              </a:rPr>
              <a:t>Problematyką zainteresowały się także władze gospodarcze i od tej pory rozwój</a:t>
            </a:r>
          </a:p>
          <a:p>
            <a:r>
              <a:rPr lang="pl-PL" altLang="pl-PL" dirty="0" smtClean="0">
                <a:latin typeface="Times New Roman" pitchFamily="18" charset="0"/>
              </a:rPr>
              <a:t>informatyki w Polsce stał się sprawą wagi państwowej.</a:t>
            </a:r>
          </a:p>
        </p:txBody>
      </p:sp>
      <p:sp>
        <p:nvSpPr>
          <p:cNvPr id="25605" name="Symbol zastępczy daty 1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5606" name="Symbol zastępczy stopki 2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D1543B3-6B3D-4580-A2E0-C76E1F55CE0F}" type="slidenum">
              <a:rPr kumimoji="0" lang="en-GB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DejaVu Sans"/>
                <a:cs typeface="DejaVu San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en-GB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DejaVu Sans"/>
              <a:cs typeface="DejaVu Sans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pl-PL" altLang="pl-PL" dirty="0" smtClean="0">
                <a:latin typeface="Times New Roman" pitchFamily="18" charset="0"/>
              </a:rPr>
              <a:t>Utworzone w lutym 1959 r. Elwro miało być zapleczem produkcyjnym krajowej branży elektronicznej. Jednak, jak zgodnie twierdzą wszyscy pamiętający tamte czasy, rzeczywistą intencją było od początku stworzenie fabryki produkującej maszyny matematyczne.</a:t>
            </a:r>
          </a:p>
          <a:p>
            <a:r>
              <a:rPr lang="pl-PL" altLang="pl-PL" dirty="0" smtClean="0">
                <a:latin typeface="Times New Roman" pitchFamily="18" charset="0"/>
              </a:rPr>
              <a:t>Pierwsze konstrukcje nazwane Odra 1001 i Odra 1002 niebyły zbyt udane. Dopiero Odra 1003. Była maszyną w miarę sprawną, nadająca się do produkcji seryjnej (którą rozpoczęto w 1964 r.), a ponadto dużo mniejszą od poprzednich. Idąc za ciosem, opracowano następną udaną wersję – Odrę 1013 – dwukrotnie szybszą od poprzedniczki (do tej serii należała setna wyprodukowana w Elwro maszyna), a potem Odrę 1103.</a:t>
            </a:r>
          </a:p>
          <a:p>
            <a:r>
              <a:rPr lang="pl-PL" altLang="pl-PL" dirty="0" smtClean="0">
                <a:latin typeface="Times New Roman" pitchFamily="18" charset="0"/>
              </a:rPr>
              <a:t>Kolejnym skokiem jakościowym był projekt Odry 1204, wyposażonej już w system operacyjny, ale – mimo opracowania kompletnego translatora ALGOL-u – ciągle z dość skromnym oprogramowaniem. Bez bogatego zestawu programów nie było można w pełni wykorzystać potencjału nawet najbardziej sprawnego komputera, zaś ich napisanie wymagałoby zorganizowania dużej grupy biegłych programistów i sporej ilości czasu (oszacowano go na ponad sto osobolat). Narodził się więc pomysł, żeby odwrócić problem i wykorzystać oprogramowanie jednej z renomowanych firm zagranicznych – zamiast tworzyć oprogramowanie dla istniejącej maszyny, zbudować komputer, na którym będzie poprawnie działało już istniejące oprogramowanie. </a:t>
            </a:r>
          </a:p>
          <a:p>
            <a:r>
              <a:rPr lang="pl-PL" altLang="pl-PL" dirty="0" smtClean="0">
                <a:latin typeface="Times New Roman" pitchFamily="18" charset="0"/>
              </a:rPr>
              <a:t>Ostatecznie wybrano angielską firmę ICT, która weszła wkrótce w skład International </a:t>
            </a:r>
            <a:r>
              <a:rPr lang="pl-PL" altLang="pl-PL" dirty="0" err="1" smtClean="0">
                <a:latin typeface="Times New Roman" pitchFamily="18" charset="0"/>
              </a:rPr>
              <a:t>Computers</a:t>
            </a:r>
            <a:r>
              <a:rPr lang="pl-PL" altLang="pl-PL" dirty="0" smtClean="0">
                <a:latin typeface="Times New Roman" pitchFamily="18" charset="0"/>
              </a:rPr>
              <a:t> Limited (ICL). W wyprodukowanych na początku 1970 r. pierwszych egzemplarzach Odry 1304 wszystko działało tak samo jak na ICL 1904 – system operacyjny George uznawany wówczas za najlepszy na świecie, kilka języków programowania (w tym najbardziej rozpowszechnione ALGOL, FORTRAN i COBOL) oraz biblioteka licząca ponad tysiąc gotowych do wykorzystania programów. Co więcej, Odra 1304 okazała się od ICL 1904 szybsza, niemal o połowę mniejsza, potrzebowała mniej zasilającego prądu oraz tak się nie grzała.</a:t>
            </a:r>
          </a:p>
          <a:p>
            <a:r>
              <a:rPr lang="pl-PL" altLang="pl-PL" dirty="0" smtClean="0">
                <a:latin typeface="Times New Roman" pitchFamily="18" charset="0"/>
              </a:rPr>
              <a:t>W 1967 r. komitet Akademii Nauk ZSRR zdecydował, że w modelu „każde państwo sobie” dalej działać się nie da i należy połączyć wysiłki demoludów. Kraje zrzeszone w RWPG powinny wspólnie stworzyć jednolity system maszyn cyfrowych i jako wzorzec wybrano rodzinę maszyn IBM 360, najbardziej wówczas rozpowszechnionych na świecie. Polsce przypadł komputer średniej wielkości i Elwro zaczęło go również produkować jako R-32.</a:t>
            </a:r>
          </a:p>
          <a:p>
            <a:r>
              <a:rPr lang="pl-PL" altLang="pl-PL" dirty="0" smtClean="0">
                <a:latin typeface="Times New Roman" pitchFamily="18" charset="0"/>
              </a:rPr>
              <a:t>Na zdjęciach: Uruchamianie Odry 1003</a:t>
            </a:r>
          </a:p>
          <a:p>
            <a:r>
              <a:rPr lang="pl-PL" altLang="pl-PL" dirty="0" smtClean="0">
                <a:latin typeface="Times New Roman" pitchFamily="18" charset="0"/>
              </a:rPr>
              <a:t>Polska delegacja przed siedzibą ICT</a:t>
            </a:r>
          </a:p>
          <a:p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31749" name="Symbol zastępczy daty 1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DejaVu Sans"/>
              <a:cs typeface="DejaVu Sans"/>
            </a:endParaRPr>
          </a:p>
        </p:txBody>
      </p:sp>
      <p:sp>
        <p:nvSpPr>
          <p:cNvPr id="31750" name="Symbol zastępczy stopki 2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pl-PL" altLang="pl-P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9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E1A9BC5A-AF00-434F-BD1C-BE9D62921FCE}" type="slidenum">
              <a:rPr lang="en-GB" altLang="pl-PL" smtClean="0">
                <a:latin typeface="DejaVu Sans"/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7</a:t>
            </a:fld>
            <a:endParaRPr lang="en-GB" altLang="pl-PL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pl-PL" altLang="pl-PL" dirty="0" smtClean="0">
                <a:latin typeface="Times New Roman" pitchFamily="18" charset="0"/>
              </a:rPr>
              <a:t>Gdy w latach 1961–1964 pełną parą szła produkcja ZAM-2, w laboratoriach </a:t>
            </a:r>
            <a:r>
              <a:rPr lang="pl-PL" altLang="pl-PL" dirty="0" smtClean="0">
                <a:latin typeface="Times New Roman" pitchFamily="18" charset="0"/>
              </a:rPr>
              <a:t>kontynuowano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prace </a:t>
            </a:r>
            <a:r>
              <a:rPr lang="pl-PL" altLang="pl-PL" dirty="0" smtClean="0">
                <a:latin typeface="Times New Roman" pitchFamily="18" charset="0"/>
              </a:rPr>
              <a:t>rozwojowe. Ich celem był awans generacyjny, czyli porzucenie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lamp elektronowych jako podstawowego elementu konstrukcyjnego komputerów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pierwszej generacji na rzecz maszyny opartej na półprzewodnikach, dzięki czemu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można ją było uznać za reprezentantkę drugiej generacji.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Osiągnięto połowiczny sukces – działająca na ferrytowo-diodowych układach logicznych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maszyna ZAM-3 znalazła się na pograniczu obu generacji. W warszawskiej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fabryce półprzewodników </a:t>
            </a:r>
            <a:r>
              <a:rPr lang="pl-PL" altLang="pl-PL" dirty="0" err="1" smtClean="0">
                <a:latin typeface="Times New Roman" pitchFamily="18" charset="0"/>
              </a:rPr>
              <a:t>Tewa</a:t>
            </a:r>
            <a:r>
              <a:rPr lang="pl-PL" altLang="pl-PL" baseline="0" dirty="0" smtClean="0">
                <a:latin typeface="Times New Roman" pitchFamily="18" charset="0"/>
              </a:rPr>
              <a:t> z</a:t>
            </a:r>
            <a:r>
              <a:rPr lang="pl-PL" altLang="pl-PL" dirty="0" smtClean="0">
                <a:latin typeface="Times New Roman" pitchFamily="18" charset="0"/>
              </a:rPr>
              <a:t> początkiem lat 60. uruchomiono produkcję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diod i tranzystorów germanowych oraz zaczęto przymierzać się do diod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i tranzystorów krzemowych. Tranzystory zaczynały być już wtedy obowiązującym</a:t>
            </a:r>
            <a:r>
              <a:rPr lang="pl-PL" altLang="pl-PL" baseline="0" dirty="0" smtClean="0">
                <a:latin typeface="Times New Roman" pitchFamily="18" charset="0"/>
              </a:rPr>
              <a:t> </a:t>
            </a:r>
            <a:r>
              <a:rPr lang="pl-PL" altLang="pl-PL" dirty="0" smtClean="0">
                <a:latin typeface="Times New Roman" pitchFamily="18" charset="0"/>
              </a:rPr>
              <a:t>standardem, pojawiły się przecież ponad dziesięć lat wcześniej.</a:t>
            </a:r>
          </a:p>
          <a:p>
            <a:r>
              <a:rPr lang="pl-PL" altLang="pl-PL" baseline="0" dirty="0" smtClean="0">
                <a:latin typeface="Times New Roman" pitchFamily="18" charset="0"/>
              </a:rPr>
              <a:t>Nowa konstrukcja była już pełnoprawną maszyną drugiej generacji, nazwano ją więc ZAM-21. Parametry użytkowe miała oczywiście lepsze od poprzednich modeli, ale prawdziwą nowością była mnogość urządzeń wejścia-wyjścia, które pośredniczyły między operatorem i komputerem. Oprócz standardowego czytnika i perforatora taśmy papierowej do dyspozycji użytkownika były także czytnik kart dziurkowanych, drukarka wierszowa oraz dalekopis. Podziw budziła – opracowana również przez IMM – pamięć taśmowa PT-2 o imponującej wtedy pojemności 4 MB, która okazała się wyjątkowo udaną konstrukcją produkowaną w kilkuset egzemplarzach przez parę następnych lat. ZAM-41 był komputerem służącym głównie do przetwarzania danych, który mógł wykonywać kilka niezależnych zadań jednocześnie.</a:t>
            </a:r>
          </a:p>
          <a:p>
            <a:r>
              <a:rPr lang="pl-PL" altLang="pl-PL" dirty="0" smtClean="0">
                <a:latin typeface="Times New Roman" pitchFamily="18" charset="0"/>
              </a:rPr>
              <a:t>Na zdjęciach</a:t>
            </a:r>
            <a:r>
              <a:rPr lang="pl-PL" altLang="pl-PL" baseline="0" dirty="0" smtClean="0">
                <a:latin typeface="Times New Roman" pitchFamily="18" charset="0"/>
              </a:rPr>
              <a:t> ZAM-2 i budynek Instytutu Maszyn Matematycznych PAN przy ul. Krzywickiego 34.</a:t>
            </a:r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27653" name="Symbol zastępczy daty 1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7654" name="Symbol zastępczy stopki 2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altLang="pl-PL" smtClean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14FBD-F397-4600-955E-F7499BF94C30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C14A-9BF2-4E20-830A-AFC6C9051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2D0-D0C2-456E-B3D1-741AE990604A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55D5-8316-4533-9FE4-1EBD086DB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2A78-4A2B-468F-A03C-E622E5E8FD76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4AB3-957B-4EF4-A6A4-6F2A9B9CB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5200" y="1270000"/>
            <a:ext cx="7670800" cy="13462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2438400" y="6248400"/>
            <a:ext cx="2128838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B1A6-2F58-4A6B-ACA5-B87B20659F4B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5791200" y="6248400"/>
            <a:ext cx="2895600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76200" y="6246813"/>
            <a:ext cx="585788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44CC-EFE0-43D3-BB51-025A4E051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F4AD-5BD7-4F85-869B-704E026F8E34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C76A-33D5-4B41-8868-C17C1A0C8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C0E1-F55C-402B-B58C-94AD73430A1C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334F-D9B9-4EEC-BF10-18F4B2C5B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AA56-72E2-42B7-BD86-10B75E12A9F8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5BEE-F122-4659-9E8A-61603A21E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EB7F-4CB3-4F53-AD59-A9BA6B05F9C6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56B1-CC23-4185-B670-3D574FE28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D8E6-B4E6-4292-847B-1A6B294544EF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39C5-5CA7-415A-B7D2-F37F27B91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A50D-F1A3-4411-87C8-02798BCA17DD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48D7-1114-44A3-8502-280E50F17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9E09-E72A-4D17-8C7A-D0151650A8E6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A10B-89FA-4D19-8460-F8F7AB0B6A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E4F1-4B3D-4D5C-8CEF-65B33A95A75A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AE2F-541D-4CEB-9841-DBA30540A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2000"/>
              </a:lnSpc>
              <a:buClr>
                <a:srgbClr val="003366"/>
              </a:buClr>
              <a:buSzPct val="100000"/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CEAAFCF-7459-4E93-9246-63BC21F689D6}" type="datetime1">
              <a:rPr lang="pl-PL"/>
              <a:pPr>
                <a:defRPr/>
              </a:pPr>
              <a:t>2019-06-23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2000"/>
              </a:lnSpc>
              <a:buClr>
                <a:srgbClr val="003366"/>
              </a:buClr>
              <a:buSzPct val="100000"/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2000"/>
              </a:lnSpc>
              <a:buClr>
                <a:srgbClr val="003366"/>
              </a:buClr>
              <a:buSzPct val="100000"/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CCF1132-28BF-4B8D-9641-3366EC46BE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_zGRANE\Praca\PTI\Prezentacja\Prezentacja_PTI_drzew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0" y="1341438"/>
            <a:ext cx="22733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11188" y="3357563"/>
            <a:ext cx="7670800" cy="1366837"/>
          </a:xfrm>
          <a:prstGeom prst="rect">
            <a:avLst/>
          </a:prstGeom>
        </p:spPr>
        <p:txBody>
          <a:bodyPr anchor="b"/>
          <a:lstStyle/>
          <a:p>
            <a:pPr algn="ctr" defTabSz="914400" fontAlgn="auto">
              <a:spcAft>
                <a:spcPts val="1800"/>
              </a:spcAft>
              <a:defRPr/>
            </a:pPr>
            <a:endParaRPr lang="pl-PL" sz="2800" b="1" dirty="0">
              <a:solidFill>
                <a:srgbClr val="004595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8" name="Picture 6" descr="C:\_zGRANE\Praca\PTI\Prezentacja\Prezentacja_PTI_glow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0"/>
            <a:ext cx="91408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9" name="Grupa 1"/>
          <p:cNvGrpSpPr>
            <a:grpSpLocks/>
          </p:cNvGrpSpPr>
          <p:nvPr/>
        </p:nvGrpSpPr>
        <p:grpSpPr bwMode="auto">
          <a:xfrm>
            <a:off x="0" y="5300663"/>
            <a:ext cx="8837613" cy="792162"/>
            <a:chOff x="3429283" y="4786313"/>
            <a:chExt cx="5714717" cy="792659"/>
          </a:xfrm>
        </p:grpSpPr>
        <p:sp>
          <p:nvSpPr>
            <p:cNvPr id="15" name="Prostokąt 14"/>
            <p:cNvSpPr/>
            <p:nvPr/>
          </p:nvSpPr>
          <p:spPr>
            <a:xfrm>
              <a:off x="3429283" y="4786313"/>
              <a:ext cx="5714717" cy="46066"/>
            </a:xfrm>
            <a:prstGeom prst="rect">
              <a:avLst/>
            </a:prstGeom>
            <a:solidFill>
              <a:srgbClr val="EE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2000"/>
                </a:lnSpc>
                <a:buClr>
                  <a:srgbClr val="003366"/>
                </a:buClr>
                <a:buSzPct val="100000"/>
                <a:buFont typeface="Arial" charset="0"/>
                <a:buNone/>
                <a:defRPr/>
              </a:pPr>
              <a:endParaRPr lang="pl-PL" dirty="0"/>
            </a:p>
          </p:txBody>
        </p:sp>
        <p:sp>
          <p:nvSpPr>
            <p:cNvPr id="16393" name="Rectangle 1"/>
            <p:cNvSpPr txBox="1">
              <a:spLocks noChangeArrowheads="1"/>
            </p:cNvSpPr>
            <p:nvPr/>
          </p:nvSpPr>
          <p:spPr bwMode="auto">
            <a:xfrm>
              <a:off x="6457559" y="5002348"/>
              <a:ext cx="2631008" cy="57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/>
              <a:endParaRPr lang="pl-PL" dirty="0">
                <a:solidFill>
                  <a:srgbClr val="004595"/>
                </a:solidFill>
              </a:endParaRPr>
            </a:p>
          </p:txBody>
        </p:sp>
      </p:grp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1481137" y="2781300"/>
            <a:ext cx="65262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endParaRPr lang="pl-PL" dirty="0">
              <a:solidFill>
                <a:srgbClr val="004595"/>
              </a:solidFill>
            </a:endParaRPr>
          </a:p>
          <a:p>
            <a:pPr defTabSz="914400"/>
            <a:r>
              <a:rPr lang="pl-PL" sz="3200" b="1" dirty="0" smtClean="0">
                <a:solidFill>
                  <a:srgbClr val="004595"/>
                </a:solidFill>
              </a:rPr>
              <a:t>POLSKA INFORMATYKA</a:t>
            </a:r>
            <a:r>
              <a:rPr lang="pl-PL" sz="3200" b="1" dirty="0">
                <a:solidFill>
                  <a:srgbClr val="004595"/>
                </a:solidFill>
              </a:rPr>
              <a:t>:</a:t>
            </a:r>
          </a:p>
          <a:p>
            <a:pPr defTabSz="914400"/>
            <a:r>
              <a:rPr lang="pl-PL" sz="3200" b="1" dirty="0" smtClean="0">
                <a:solidFill>
                  <a:srgbClr val="004595"/>
                </a:solidFill>
              </a:rPr>
              <a:t>      ZARYS </a:t>
            </a:r>
            <a:r>
              <a:rPr lang="pl-PL" sz="3200" b="1" dirty="0">
                <a:solidFill>
                  <a:srgbClr val="004595"/>
                </a:solidFill>
              </a:rPr>
              <a:t>HISTORII</a:t>
            </a:r>
          </a:p>
          <a:p>
            <a:pPr defTabSz="914400"/>
            <a:endParaRPr lang="pl-PL" dirty="0">
              <a:solidFill>
                <a:srgbClr val="00459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11188" y="3357563"/>
            <a:ext cx="7670800" cy="1366837"/>
          </a:xfrm>
          <a:prstGeom prst="rect">
            <a:avLst/>
          </a:prstGeom>
        </p:spPr>
        <p:txBody>
          <a:bodyPr anchor="b"/>
          <a:lstStyle/>
          <a:p>
            <a:pPr algn="ctr" defTabSz="914400" fontAlgn="auto">
              <a:spcAft>
                <a:spcPts val="1800"/>
              </a:spcAft>
              <a:defRPr/>
            </a:pPr>
            <a:endParaRPr lang="pl-PL" sz="2800" b="1" dirty="0">
              <a:solidFill>
                <a:srgbClr val="004595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435" name="Picture 6" descr="C:\_zGRANE\Praca\PTI\Prezentacja\Prezentacja_PTI_glow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pole tekstowe 10"/>
          <p:cNvSpPr txBox="1">
            <a:spLocks noChangeArrowheads="1"/>
          </p:cNvSpPr>
          <p:nvPr/>
        </p:nvSpPr>
        <p:spPr bwMode="auto">
          <a:xfrm>
            <a:off x="611188" y="1412875"/>
            <a:ext cx="7561262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000099"/>
                </a:solidFill>
              </a:rPr>
              <a:t>Jak się zaczęło?</a:t>
            </a:r>
            <a:endParaRPr lang="en-US" sz="2400" b="1" dirty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pl-PL" sz="2000" dirty="0">
                <a:solidFill>
                  <a:srgbClr val="000099"/>
                </a:solidFill>
              </a:rPr>
              <a:t>Czwartek, 23 grudnia 1948 – seminarium na temat elektronicznych maszyn liczących w gmachu Fizyki Doświadczalnej przy ul. Hożej w Warszawie. </a:t>
            </a:r>
          </a:p>
          <a:p>
            <a:endParaRPr lang="pl-PL" sz="2000" dirty="0">
              <a:solidFill>
                <a:srgbClr val="000099"/>
              </a:solidFill>
            </a:endParaRPr>
          </a:p>
          <a:p>
            <a:r>
              <a:rPr lang="pl-PL" sz="2000" dirty="0">
                <a:solidFill>
                  <a:srgbClr val="000099"/>
                </a:solidFill>
              </a:rPr>
              <a:t>Kazimierz Kuratowski, profesor Uniwersytetu </a:t>
            </a:r>
          </a:p>
          <a:p>
            <a:r>
              <a:rPr lang="pl-PL" sz="2000" dirty="0">
                <a:solidFill>
                  <a:srgbClr val="000099"/>
                </a:solidFill>
              </a:rPr>
              <a:t>Warszawskiego, dyrektor świeżo organizowanego Państwowego Instytutu Matematycznego opowiada o </a:t>
            </a:r>
            <a:r>
              <a:rPr lang="pl-PL" sz="2000" dirty="0" smtClean="0">
                <a:solidFill>
                  <a:srgbClr val="000099"/>
                </a:solidFill>
              </a:rPr>
              <a:t>komputerach, które widział w USA</a:t>
            </a:r>
            <a:r>
              <a:rPr lang="en-US" sz="2000" dirty="0" smtClean="0">
                <a:solidFill>
                  <a:srgbClr val="000099"/>
                </a:solidFill>
              </a:rPr>
              <a:t>.</a:t>
            </a:r>
            <a:endParaRPr lang="en-US" sz="2000" dirty="0">
              <a:solidFill>
                <a:srgbClr val="000099"/>
              </a:solidFill>
            </a:endParaRPr>
          </a:p>
          <a:p>
            <a:endParaRPr lang="pl-PL" sz="2000" dirty="0">
              <a:solidFill>
                <a:srgbClr val="000099"/>
              </a:solidFill>
            </a:endParaRPr>
          </a:p>
          <a:p>
            <a:r>
              <a:rPr lang="pl-PL" sz="2000" dirty="0">
                <a:solidFill>
                  <a:srgbClr val="000099"/>
                </a:solidFill>
              </a:rPr>
              <a:t>Zapada o decyzja o powołaniu w ramach </a:t>
            </a:r>
          </a:p>
          <a:p>
            <a:r>
              <a:rPr lang="pl-PL" sz="2000" dirty="0">
                <a:solidFill>
                  <a:srgbClr val="000099"/>
                </a:solidFill>
              </a:rPr>
              <a:t>PIM Grupy Aparatów Matematycznych. 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18437" name="Picture 6" descr="Kuratows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844675"/>
            <a:ext cx="11747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IMG_20180418_2225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365625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11188" y="3357563"/>
            <a:ext cx="7670800" cy="1366837"/>
          </a:xfrm>
          <a:prstGeom prst="rect">
            <a:avLst/>
          </a:prstGeom>
        </p:spPr>
        <p:txBody>
          <a:bodyPr anchor="b"/>
          <a:lstStyle/>
          <a:p>
            <a:pPr algn="ctr" defTabSz="914400" fontAlgn="auto">
              <a:spcAft>
                <a:spcPts val="1800"/>
              </a:spcAft>
              <a:defRPr/>
            </a:pPr>
            <a:endParaRPr lang="pl-PL" sz="2800" b="1" dirty="0">
              <a:solidFill>
                <a:srgbClr val="004595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483" name="Picture 6" descr="C:\_zGRANE\Praca\PTI\Prezentacja\Prezentacja_PTI_glow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pole tekstowe 10"/>
          <p:cNvSpPr txBox="1">
            <a:spLocks noChangeArrowheads="1"/>
          </p:cNvSpPr>
          <p:nvPr/>
        </p:nvSpPr>
        <p:spPr bwMode="auto">
          <a:xfrm>
            <a:off x="468313" y="1341438"/>
            <a:ext cx="46085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rgbClr val="000099"/>
                </a:solidFill>
              </a:rPr>
              <a:t>Pierwsza działająca maszyna w 1953: Analizator Równań Różniczkowych </a:t>
            </a:r>
          </a:p>
          <a:p>
            <a:pPr algn="ctr"/>
            <a:endParaRPr lang="pl-PL" sz="2000">
              <a:solidFill>
                <a:srgbClr val="000099"/>
              </a:solidFill>
            </a:endParaRPr>
          </a:p>
          <a:p>
            <a:pPr algn="ctr"/>
            <a:r>
              <a:rPr lang="pl-PL" sz="2000">
                <a:solidFill>
                  <a:srgbClr val="000099"/>
                </a:solidFill>
              </a:rPr>
              <a:t>Analogowa, 400 lamp elektronowych</a:t>
            </a:r>
            <a:r>
              <a:rPr lang="en-US" sz="2000">
                <a:solidFill>
                  <a:srgbClr val="000099"/>
                </a:solidFill>
              </a:rPr>
              <a:t> </a:t>
            </a:r>
          </a:p>
          <a:p>
            <a:pPr algn="ctr"/>
            <a:endParaRPr lang="en-US" sz="2000">
              <a:solidFill>
                <a:srgbClr val="000099"/>
              </a:solidFill>
            </a:endParaRPr>
          </a:p>
          <a:p>
            <a:pPr algn="ctr"/>
            <a:r>
              <a:rPr lang="en-US" sz="2000">
                <a:solidFill>
                  <a:srgbClr val="000099"/>
                </a:solidFill>
              </a:rPr>
              <a:t>  </a:t>
            </a:r>
          </a:p>
        </p:txBody>
      </p:sp>
      <p:pic>
        <p:nvPicPr>
          <p:cNvPr id="20485" name="Picture 5" descr="C:\Documents and Settings\m.holynski\Pulpit\IMM\PR\Zdjęcia\250px-POL_ARR_Warsa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84313"/>
            <a:ext cx="36385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39750" y="2205038"/>
            <a:ext cx="45005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pl-PL" sz="2000">
              <a:solidFill>
                <a:srgbClr val="000099"/>
              </a:solidFill>
            </a:endParaRPr>
          </a:p>
          <a:p>
            <a:pPr algn="ctr" defTabSz="914400"/>
            <a:endParaRPr lang="pl-PL" sz="2000">
              <a:solidFill>
                <a:srgbClr val="000099"/>
              </a:solidFill>
            </a:endParaRPr>
          </a:p>
          <a:p>
            <a:pPr algn="ctr" defTabSz="914400"/>
            <a:r>
              <a:rPr lang="pl-PL" sz="2000">
                <a:solidFill>
                  <a:srgbClr val="000099"/>
                </a:solidFill>
              </a:rPr>
              <a:t>Rozwiązywała układy równań z dokładnością do ułamków procenta.</a:t>
            </a:r>
            <a:r>
              <a:rPr lang="pl-PL" sz="2000"/>
              <a:t> </a:t>
            </a:r>
          </a:p>
          <a:p>
            <a:pPr algn="ctr" defTabSz="914400"/>
            <a:r>
              <a:rPr lang="pl-PL" sz="2000">
                <a:solidFill>
                  <a:srgbClr val="000099"/>
                </a:solidFill>
              </a:rPr>
              <a:t>Wykorzystywana do praktycznych celów, jak np. projektowanie turbin i  samolotów.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900113" y="5013325"/>
            <a:ext cx="77041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l-PL" sz="2000">
                <a:solidFill>
                  <a:srgbClr val="000099"/>
                </a:solidFill>
              </a:rPr>
              <a:t>Druga maszyna: Analizator Równań Algebraicznych Liniowych służyła do rozwiązywania układów równań (zresztą nie tylko liniowych) przy pomocy kolejnych przybliżeń.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11188" y="3357563"/>
            <a:ext cx="7670800" cy="1366837"/>
          </a:xfrm>
          <a:prstGeom prst="rect">
            <a:avLst/>
          </a:prstGeom>
        </p:spPr>
        <p:txBody>
          <a:bodyPr anchor="b"/>
          <a:lstStyle/>
          <a:p>
            <a:pPr algn="ctr" defTabSz="914400" fontAlgn="auto">
              <a:spcAft>
                <a:spcPts val="1800"/>
              </a:spcAft>
              <a:defRPr/>
            </a:pPr>
            <a:endParaRPr lang="pl-PL" sz="2800" b="1" dirty="0">
              <a:solidFill>
                <a:srgbClr val="004595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531" name="Picture 6" descr="C:\_zGRANE\Praca\PTI\Prezentacja\Prezentacja_PTI_glow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pole tekstowe 10"/>
          <p:cNvSpPr txBox="1">
            <a:spLocks noChangeArrowheads="1"/>
          </p:cNvSpPr>
          <p:nvPr/>
        </p:nvSpPr>
        <p:spPr bwMode="auto">
          <a:xfrm>
            <a:off x="0" y="1196975"/>
            <a:ext cx="514826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2000" dirty="0">
              <a:solidFill>
                <a:srgbClr val="000099"/>
              </a:solidFill>
            </a:endParaRPr>
          </a:p>
          <a:p>
            <a:pPr algn="ctr"/>
            <a:r>
              <a:rPr lang="en-US" sz="2000" dirty="0" err="1">
                <a:solidFill>
                  <a:srgbClr val="000099"/>
                </a:solidFill>
              </a:rPr>
              <a:t>Elektroniczna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Maszyna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Automatycznie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Licząca</a:t>
            </a:r>
            <a:r>
              <a:rPr lang="en-US" sz="2000" dirty="0">
                <a:solidFill>
                  <a:srgbClr val="000099"/>
                </a:solidFill>
              </a:rPr>
              <a:t> (EMAL) </a:t>
            </a: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pl-PL" sz="2000" dirty="0">
                <a:solidFill>
                  <a:srgbClr val="000099"/>
                </a:solidFill>
              </a:rPr>
              <a:t>Miała być pierwszą maszyną cyfrową</a:t>
            </a:r>
          </a:p>
          <a:p>
            <a:pPr algn="ctr"/>
            <a:endParaRPr lang="pl-PL" sz="2000" dirty="0">
              <a:solidFill>
                <a:srgbClr val="000099"/>
              </a:solidFill>
            </a:endParaRPr>
          </a:p>
          <a:p>
            <a:pPr algn="ctr"/>
            <a:r>
              <a:rPr lang="en-US" sz="2000" dirty="0">
                <a:solidFill>
                  <a:srgbClr val="000099"/>
                </a:solidFill>
              </a:rPr>
              <a:t>2000 </a:t>
            </a:r>
            <a:r>
              <a:rPr lang="pl-PL" sz="2000" dirty="0" err="1">
                <a:solidFill>
                  <a:srgbClr val="000099"/>
                </a:solidFill>
              </a:rPr>
              <a:t>dodawań</a:t>
            </a:r>
            <a:r>
              <a:rPr lang="pl-PL" sz="2000" dirty="0">
                <a:solidFill>
                  <a:srgbClr val="000099"/>
                </a:solidFill>
              </a:rPr>
              <a:t> lub </a:t>
            </a:r>
            <a:r>
              <a:rPr lang="pl-PL" sz="2000" dirty="0" err="1">
                <a:solidFill>
                  <a:srgbClr val="000099"/>
                </a:solidFill>
              </a:rPr>
              <a:t>odejmowań</a:t>
            </a:r>
            <a:r>
              <a:rPr lang="pl-PL" sz="2000" dirty="0">
                <a:solidFill>
                  <a:srgbClr val="000099"/>
                </a:solidFill>
              </a:rPr>
              <a:t> na sekundę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</a:p>
          <a:p>
            <a:pPr algn="ctr"/>
            <a:endParaRPr lang="pl-PL" sz="2000" dirty="0">
              <a:solidFill>
                <a:srgbClr val="000099"/>
              </a:solidFill>
            </a:endParaRPr>
          </a:p>
          <a:p>
            <a:pPr algn="ctr"/>
            <a:r>
              <a:rPr lang="pl-PL" sz="2000" dirty="0">
                <a:solidFill>
                  <a:srgbClr val="000099"/>
                </a:solidFill>
              </a:rPr>
              <a:t>Rtęciowa pamięć ultradźwiękowa o pojemności 20Kb</a:t>
            </a:r>
          </a:p>
          <a:p>
            <a:pPr algn="ctr"/>
            <a:endParaRPr lang="pl-PL" sz="2000" dirty="0">
              <a:solidFill>
                <a:srgbClr val="000099"/>
              </a:solidFill>
            </a:endParaRPr>
          </a:p>
          <a:p>
            <a:pPr algn="ctr"/>
            <a:r>
              <a:rPr lang="pl-PL" sz="2000" dirty="0">
                <a:solidFill>
                  <a:srgbClr val="000099"/>
                </a:solidFill>
              </a:rPr>
              <a:t>Nie udało się jej uruchomić, ruszył dopiero </a:t>
            </a:r>
            <a:r>
              <a:rPr lang="en-US" dirty="0">
                <a:solidFill>
                  <a:srgbClr val="000099"/>
                </a:solidFill>
              </a:rPr>
              <a:t>EMAL</a:t>
            </a:r>
            <a:r>
              <a:rPr lang="pl-PL" dirty="0">
                <a:solidFill>
                  <a:srgbClr val="000099"/>
                </a:solidFill>
              </a:rPr>
              <a:t>-2</a:t>
            </a:r>
          </a:p>
          <a:p>
            <a:pPr algn="ctr"/>
            <a:endParaRPr lang="pl-PL" dirty="0">
              <a:solidFill>
                <a:srgbClr val="000099"/>
              </a:solidFill>
            </a:endParaRPr>
          </a:p>
          <a:p>
            <a:pPr algn="ctr"/>
            <a:r>
              <a:rPr lang="pl-PL" sz="2000" dirty="0">
                <a:solidFill>
                  <a:srgbClr val="000099"/>
                </a:solidFill>
              </a:rPr>
              <a:t>Do dziś pamiętamy, że „EMAL liczy niemal” 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22534" name="Obraz 6" descr="250px-EDSAC_(8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557338"/>
            <a:ext cx="317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79388" y="5013325"/>
            <a:ext cx="7670800" cy="1366838"/>
          </a:xfrm>
          <a:prstGeom prst="rect">
            <a:avLst/>
          </a:prstGeom>
        </p:spPr>
        <p:txBody>
          <a:bodyPr anchor="b"/>
          <a:lstStyle/>
          <a:p>
            <a:pPr algn="ctr" defTabSz="914400" fontAlgn="auto">
              <a:spcAft>
                <a:spcPts val="1800"/>
              </a:spcAft>
              <a:defRPr/>
            </a:pPr>
            <a:endParaRPr lang="pl-PL" sz="2800" b="1" dirty="0">
              <a:solidFill>
                <a:srgbClr val="004595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4579" name="Picture 6" descr="C:\_zGRANE\Praca\PTI\Prezentacja\Prezentacja_PTI_glow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pole tekstowe 7"/>
          <p:cNvSpPr txBox="1">
            <a:spLocks noChangeArrowheads="1"/>
          </p:cNvSpPr>
          <p:nvPr/>
        </p:nvSpPr>
        <p:spPr bwMode="auto">
          <a:xfrm>
            <a:off x="0" y="1125538"/>
            <a:ext cx="72723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0099"/>
                </a:solidFill>
              </a:rPr>
              <a:t>W 1956 r. wszystkie siły Grupy Aparatów Matematycznych połączono </a:t>
            </a:r>
          </a:p>
          <a:p>
            <a:pPr algn="ctr"/>
            <a:r>
              <a:rPr lang="pl-PL">
                <a:solidFill>
                  <a:srgbClr val="000099"/>
                </a:solidFill>
              </a:rPr>
              <a:t>w jeden zespół z zadaniem zbudowania maszyny cyfrowej. </a:t>
            </a:r>
          </a:p>
          <a:p>
            <a:pPr algn="ctr"/>
            <a:r>
              <a:rPr lang="pl-PL">
                <a:solidFill>
                  <a:srgbClr val="000099"/>
                </a:solidFill>
              </a:rPr>
              <a:t>Samodzielną już jednostką nazwaną Zakład Aparatów </a:t>
            </a:r>
          </a:p>
          <a:p>
            <a:r>
              <a:rPr lang="pl-PL">
                <a:solidFill>
                  <a:srgbClr val="000099"/>
                </a:solidFill>
              </a:rPr>
              <a:t>Matematycznych PAN kierował 34-letni docent Leon Łukaszewicz.</a:t>
            </a:r>
          </a:p>
          <a:p>
            <a:pPr algn="ctr"/>
            <a:endParaRPr lang="pl-PL">
              <a:solidFill>
                <a:srgbClr val="000099"/>
              </a:solidFill>
            </a:endParaRPr>
          </a:p>
        </p:txBody>
      </p:sp>
      <p:sp>
        <p:nvSpPr>
          <p:cNvPr id="24581" name="pole tekstowe 8"/>
          <p:cNvSpPr txBox="1">
            <a:spLocks noChangeArrowheads="1"/>
          </p:cNvSpPr>
          <p:nvPr/>
        </p:nvSpPr>
        <p:spPr bwMode="auto">
          <a:xfrm>
            <a:off x="1042988" y="45085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2" name="Prostokąt 13"/>
          <p:cNvSpPr>
            <a:spLocks noChangeArrowheads="1"/>
          </p:cNvSpPr>
          <p:nvPr/>
        </p:nvSpPr>
        <p:spPr bwMode="auto">
          <a:xfrm>
            <a:off x="179388" y="5661025"/>
            <a:ext cx="864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262699"/>
                </a:solidFill>
              </a:rPr>
              <a:t>Na jesieni </a:t>
            </a:r>
            <a:r>
              <a:rPr lang="en-US" b="1">
                <a:solidFill>
                  <a:srgbClr val="262699"/>
                </a:solidFill>
              </a:rPr>
              <a:t>1958</a:t>
            </a:r>
            <a:r>
              <a:rPr lang="pl-PL" b="1">
                <a:solidFill>
                  <a:srgbClr val="262699"/>
                </a:solidFill>
              </a:rPr>
              <a:t> r. </a:t>
            </a:r>
            <a:r>
              <a:rPr lang="en-US" b="1">
                <a:solidFill>
                  <a:srgbClr val="262699"/>
                </a:solidFill>
              </a:rPr>
              <a:t>XYZ</a:t>
            </a:r>
            <a:r>
              <a:rPr lang="pl-PL" b="1">
                <a:solidFill>
                  <a:srgbClr val="262699"/>
                </a:solidFill>
              </a:rPr>
              <a:t>, pierwsza polska elektroniczna maszyna cyfrowa, zaczęła poprawnie funkcjonować</a:t>
            </a:r>
            <a:r>
              <a:rPr lang="en-US" b="1">
                <a:solidFill>
                  <a:srgbClr val="262699"/>
                </a:solidFill>
                <a:latin typeface="Arial Unicode MS" pitchFamily="34" charset="-128"/>
              </a:rPr>
              <a:t>. </a:t>
            </a:r>
            <a:endParaRPr lang="en-US" b="1"/>
          </a:p>
        </p:txBody>
      </p:sp>
      <p:pic>
        <p:nvPicPr>
          <p:cNvPr id="24583" name="Obraz 4" descr="XYZ_bez_bebn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92375"/>
            <a:ext cx="8637588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Lukaszewicz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692150"/>
            <a:ext cx="11414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C:\_zGRANE\Praca\PTI\Prezentacja\Prezentacja_PTI_glow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-9525"/>
            <a:ext cx="9144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755650" y="2276475"/>
            <a:ext cx="7670800" cy="1751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59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3" name="Prostokąt 4"/>
          <p:cNvSpPr>
            <a:spLocks noChangeArrowheads="1"/>
          </p:cNvSpPr>
          <p:nvPr/>
        </p:nvSpPr>
        <p:spPr bwMode="auto">
          <a:xfrm>
            <a:off x="179388" y="1125538"/>
            <a:ext cx="7332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459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ELWRO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459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</a:t>
            </a: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395288" y="1412875"/>
            <a:ext cx="7670800" cy="836613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459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charset="0"/>
              <a:buNone/>
              <a:tabLst/>
              <a:defRPr/>
            </a:pPr>
            <a:fld id="{9FB0832F-33C0-4F80-8B25-3C30FFBF56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charset="0"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pole tekstowe 2"/>
          <p:cNvSpPr txBox="1">
            <a:spLocks noChangeArrowheads="1"/>
          </p:cNvSpPr>
          <p:nvPr/>
        </p:nvSpPr>
        <p:spPr bwMode="auto">
          <a:xfrm>
            <a:off x="0" y="1628775"/>
            <a:ext cx="4932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tworzone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1959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Własne konstrukcje: </a:t>
            </a: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Odra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1001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1002, 1003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1013, 1103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1204.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4427538" y="2852738"/>
            <a:ext cx="25923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Umowa z ICT-ICL. Komputery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Odra 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1304,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1305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325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28" name="Obraz 13" descr="https://polskiekomputery.pl/wp-content/uploads/2017/07/wojciehc-lipko-01-polskiekomputeryp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349500"/>
            <a:ext cx="37353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700213"/>
            <a:ext cx="1778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468313" y="5805488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Komputer R-32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Jednolitego Systemu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Maszyn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Cyfrowych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31" name="Obraz 1" descr="https://upload.wikimedia.org/wikipedia/commons/c/c5/R-32_%28I197506%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724400"/>
            <a:ext cx="3168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993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79512" y="5157192"/>
            <a:ext cx="7670800" cy="1366838"/>
          </a:xfrm>
          <a:prstGeom prst="rect">
            <a:avLst/>
          </a:prstGeom>
        </p:spPr>
        <p:txBody>
          <a:bodyPr anchor="b"/>
          <a:lstStyle/>
          <a:p>
            <a:pPr algn="ctr" defTabSz="914400" fontAlgn="auto">
              <a:spcAft>
                <a:spcPts val="1800"/>
              </a:spcAft>
              <a:defRPr/>
            </a:pPr>
            <a:endParaRPr lang="pl-PL" sz="2800" b="1" dirty="0">
              <a:solidFill>
                <a:srgbClr val="004595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7" name="Picture 6" descr="C:\_zGRANE\Praca\PTI\Prezentacja\Prezentacja_PTI_glow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08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pole tekstowe 7"/>
          <p:cNvSpPr txBox="1">
            <a:spLocks noChangeArrowheads="1"/>
          </p:cNvSpPr>
          <p:nvPr/>
        </p:nvSpPr>
        <p:spPr bwMode="auto">
          <a:xfrm>
            <a:off x="323850" y="1052513"/>
            <a:ext cx="55435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rgbClr val="000099"/>
                </a:solidFill>
              </a:rPr>
              <a:t>Mamy ZAM-y</a:t>
            </a:r>
          </a:p>
          <a:p>
            <a:pPr algn="ctr"/>
            <a:endParaRPr lang="pl-PL" dirty="0">
              <a:solidFill>
                <a:srgbClr val="000099"/>
              </a:solidFill>
            </a:endParaRPr>
          </a:p>
          <a:p>
            <a:pPr algn="ctr"/>
            <a:r>
              <a:rPr lang="pl-PL" dirty="0">
                <a:solidFill>
                  <a:srgbClr val="000099"/>
                </a:solidFill>
              </a:rPr>
              <a:t>P</a:t>
            </a:r>
            <a:r>
              <a:rPr lang="pl-PL" dirty="0" smtClean="0">
                <a:solidFill>
                  <a:srgbClr val="000099"/>
                </a:solidFill>
              </a:rPr>
              <a:t>o </a:t>
            </a:r>
            <a:r>
              <a:rPr lang="pl-PL" dirty="0">
                <a:solidFill>
                  <a:srgbClr val="000099"/>
                </a:solidFill>
              </a:rPr>
              <a:t>dostosowaniu XYZ do wymogów seryjnej produkcji, przez następne trzy lata wyprodukowano serię dwunastu sztuk nazwanych ZAM-2.</a:t>
            </a:r>
          </a:p>
          <a:p>
            <a:pPr algn="ctr"/>
            <a:r>
              <a:rPr lang="pl-PL" dirty="0">
                <a:solidFill>
                  <a:srgbClr val="000099"/>
                </a:solidFill>
              </a:rPr>
              <a:t>Potem były następne: ZAM-3, ZAM-21 i ZAM-41.</a:t>
            </a:r>
            <a:endParaRPr lang="pl-PL" sz="2400" b="1" dirty="0">
              <a:solidFill>
                <a:srgbClr val="000099"/>
              </a:solidFill>
            </a:endParaRPr>
          </a:p>
        </p:txBody>
      </p:sp>
      <p:sp>
        <p:nvSpPr>
          <p:cNvPr id="26629" name="pole tekstowe 8"/>
          <p:cNvSpPr txBox="1">
            <a:spLocks noChangeArrowheads="1"/>
          </p:cNvSpPr>
          <p:nvPr/>
        </p:nvSpPr>
        <p:spPr bwMode="auto">
          <a:xfrm>
            <a:off x="1042988" y="45085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6630" name="Picture 2" descr="http://www.imm.home.pl/imm/biblioteka/historia/za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052513"/>
            <a:ext cx="290512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59338" y="422116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pl-PL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335463" y="3592513"/>
            <a:ext cx="376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pl-PL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00" y="3357563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l-PL" dirty="0">
                <a:solidFill>
                  <a:srgbClr val="000099"/>
                </a:solidFill>
              </a:rPr>
              <a:t>W 1962 </a:t>
            </a:r>
            <a:r>
              <a:rPr lang="pl-PL" dirty="0" smtClean="0">
                <a:solidFill>
                  <a:srgbClr val="000099"/>
                </a:solidFill>
              </a:rPr>
              <a:t>r. </a:t>
            </a:r>
            <a:r>
              <a:rPr lang="pl-PL" dirty="0">
                <a:solidFill>
                  <a:srgbClr val="000099"/>
                </a:solidFill>
              </a:rPr>
              <a:t>Zakład Aparatów Matematycznych </a:t>
            </a:r>
          </a:p>
          <a:p>
            <a:pPr algn="ctr" defTabSz="914400"/>
            <a:r>
              <a:rPr lang="pl-PL" dirty="0">
                <a:solidFill>
                  <a:srgbClr val="000099"/>
                </a:solidFill>
              </a:rPr>
              <a:t>podniesiono do rangi </a:t>
            </a:r>
            <a:r>
              <a:rPr lang="pl-PL" dirty="0" smtClean="0">
                <a:solidFill>
                  <a:srgbClr val="000099"/>
                </a:solidFill>
              </a:rPr>
              <a:t>instytutu </a:t>
            </a:r>
            <a:r>
              <a:rPr lang="pl-PL" dirty="0">
                <a:solidFill>
                  <a:srgbClr val="000099"/>
                </a:solidFill>
              </a:rPr>
              <a:t>Polskiej Akademii Nauk. Jako Instytut Maszyn Matematycznych PAN zatrudniał wówczas około 800 pracowników i był jednym z najsilniejszych ośrodków badawczo-rozwojowych w krajach RWPG.</a:t>
            </a:r>
            <a:r>
              <a:rPr lang="pl-PL" dirty="0"/>
              <a:t> </a:t>
            </a:r>
          </a:p>
        </p:txBody>
      </p:sp>
      <p:pic>
        <p:nvPicPr>
          <p:cNvPr id="11" name="Obraz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207" y="3287663"/>
            <a:ext cx="4088392" cy="281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4421</TotalTime>
  <Words>1739</Words>
  <Application>Microsoft Office PowerPoint</Application>
  <PresentationFormat>Pokaz na ekranie (4:3)</PresentationFormat>
  <Paragraphs>133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Calibri</vt:lpstr>
      <vt:lpstr>DejaVu Sans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POLSKIE TOWARZYSTWO INFORMATYCZNE</dc:title>
  <dc:creator>dorotar</dc:creator>
  <cp:lastModifiedBy>Marek</cp:lastModifiedBy>
  <cp:revision>223</cp:revision>
  <dcterms:modified xsi:type="dcterms:W3CDTF">2019-06-23T16:07:44Z</dcterms:modified>
</cp:coreProperties>
</file>